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56" r:id="rId2"/>
    <p:sldId id="291" r:id="rId3"/>
    <p:sldId id="293" r:id="rId4"/>
    <p:sldId id="257" r:id="rId5"/>
    <p:sldId id="315" r:id="rId6"/>
    <p:sldId id="294" r:id="rId7"/>
    <p:sldId id="261" r:id="rId8"/>
    <p:sldId id="310" r:id="rId9"/>
    <p:sldId id="316" r:id="rId10"/>
    <p:sldId id="297" r:id="rId11"/>
    <p:sldId id="258" r:id="rId12"/>
    <p:sldId id="259" r:id="rId13"/>
    <p:sldId id="298" r:id="rId14"/>
    <p:sldId id="264" r:id="rId15"/>
    <p:sldId id="311" r:id="rId16"/>
    <p:sldId id="268" r:id="rId17"/>
    <p:sldId id="270" r:id="rId18"/>
    <p:sldId id="302" r:id="rId19"/>
    <p:sldId id="317" r:id="rId20"/>
    <p:sldId id="273" r:id="rId21"/>
    <p:sldId id="272" r:id="rId22"/>
    <p:sldId id="318" r:id="rId23"/>
    <p:sldId id="319" r:id="rId24"/>
    <p:sldId id="320" r:id="rId25"/>
    <p:sldId id="303" r:id="rId26"/>
    <p:sldId id="321" r:id="rId27"/>
    <p:sldId id="322" r:id="rId28"/>
    <p:sldId id="276" r:id="rId29"/>
    <p:sldId id="314" r:id="rId30"/>
    <p:sldId id="285" r:id="rId31"/>
    <p:sldId id="305" r:id="rId32"/>
    <p:sldId id="290" r:id="rId3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9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02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4D562-0B30-42B1-BBD7-30426EB38FCF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8DD56A-D7FC-48B4-B665-21F1FC585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3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8DD56A-D7FC-48B4-B665-21F1FC585EB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32175"/>
            <a:ext cx="9143999" cy="230425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400" cap="none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cap="none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cap="none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cap="none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400" cap="none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400" cap="none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РГАНИЗАЦИЯ  И ПОРЯДОК  РАБОТЫ</a:t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ПСИХОЛОГА  НА  </a:t>
            </a:r>
            <a:r>
              <a:rPr lang="ru-RU" sz="2400" b="1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br>
              <a:rPr lang="ru-RU" sz="2400" b="1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cap="none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ТЕЛЕФОНЕ «</a:t>
            </a:r>
            <a:r>
              <a:rPr lang="ru-RU" sz="2400" b="1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ГОРЯЧАЯ  ЛИНИЯ» 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 ЧРЕЗВЫЧАЙНЫХ  СИТУАЦИЯХ И ПОЖАРАХ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29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kern="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srgbClr val="00359E"/>
                </a:solidFill>
                <a:latin typeface="Franklin Gothic Medium"/>
                <a:ea typeface="+mj-ea"/>
                <a:cs typeface="+mj-cs"/>
              </a:rPr>
              <a:t> </a:t>
            </a:r>
            <a:r>
              <a:rPr lang="ru-RU" sz="2400" b="1" dirty="0"/>
              <a:t>Южный филиал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/>
              <a:t>ФКУ ЦЭПП МЧС России</a:t>
            </a:r>
            <a:br>
              <a:rPr lang="ru-RU" sz="2400" b="1" dirty="0"/>
            </a:br>
            <a:endParaRPr lang="ru-RU" sz="24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368" y="1181543"/>
            <a:ext cx="1719263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-53140" y="467609"/>
            <a:ext cx="8643998" cy="5699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>
              <a:solidFill>
                <a:srgbClr val="0035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77" y="3356992"/>
            <a:ext cx="3593662" cy="2686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76772"/>
            <a:ext cx="8888567" cy="2055403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Оказывается отделом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дистанционных методов психологического консультирования и информационной поддержки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ФКУ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ЦЭПП МЧС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России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467609"/>
            <a:ext cx="91440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Методическое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сопровождение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телефона 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854" y="448925"/>
            <a:ext cx="9156854" cy="75902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Этапы Организации работы телефона 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2" name="Picture 2" descr="L:\ГЛ презентация\Работа психолога на горячей линии\83459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46" y="2309269"/>
            <a:ext cx="4244886" cy="2608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5270694" y="1308250"/>
            <a:ext cx="3384376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87622" y="1458363"/>
            <a:ext cx="3242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ОРГАНИЗАЦИОННО-ПОДГОТОВИТЕЛЬНЫЙ</a:t>
            </a: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596233" y="2322306"/>
            <a:ext cx="720080" cy="78728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00347" y="3109596"/>
            <a:ext cx="3384376" cy="10081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00348" y="3300953"/>
            <a:ext cx="3384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ОСНОВНОЙ</a:t>
            </a: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42" y="4875503"/>
            <a:ext cx="3408363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04891" y="520989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ЗАВЕРШАЮЩИЙ</a:t>
            </a: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6632495" y="4149079"/>
            <a:ext cx="720080" cy="726423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-973138" y="260350"/>
            <a:ext cx="10117138" cy="7588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214818"/>
            <a:ext cx="4163499" cy="230187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lnSpc>
                <a:spcPct val="150000"/>
              </a:lnSpc>
              <a:defRPr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61168"/>
            <a:ext cx="9156854" cy="91601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Организационно-подготовительный этап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23553" name="Picture 1" descr="C:\Users\KompN\Documents\сентябрь13\ГЛ презентация\Работа психолога на горячей линии\860_x_large.jpg"/>
          <p:cNvPicPr>
            <a:picLocks noChangeAspect="1" noChangeArrowheads="1"/>
          </p:cNvPicPr>
          <p:nvPr/>
        </p:nvPicPr>
        <p:blipFill>
          <a:blip r:embed="rId2" cstate="print"/>
          <a:srcRect l="-1971" b="9771"/>
          <a:stretch>
            <a:fillRect/>
          </a:stretch>
        </p:blipFill>
        <p:spPr bwMode="auto">
          <a:xfrm>
            <a:off x="2646493" y="3503000"/>
            <a:ext cx="4157696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1628800"/>
            <a:ext cx="835292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ЦЕЛЬ:  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организация </a:t>
            </a: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взаимодействия со службами, принимающими участие в ликвидации последствий ЧС;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сбор информации;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организация работы оперативной группы психологов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28800"/>
            <a:ext cx="6592816" cy="591455"/>
          </a:xfrm>
          <a:prstGeom prst="roundRect">
            <a:avLst/>
          </a:prstGeom>
          <a:ln w="1905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ЛИЦО, ОТВЕТСТВЕННОЕ  ЗА ОРГАНИЗАЦИЮ РАБОТЫ ГЛ</a:t>
            </a:r>
          </a:p>
          <a:p>
            <a:pPr marL="0" indent="0" algn="ctr">
              <a:buNone/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Руководитель </a:t>
            </a: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психологической службы </a:t>
            </a: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субъекта</a:t>
            </a:r>
            <a:endParaRPr lang="ru-RU" sz="14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60648"/>
            <a:ext cx="914400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Схема организации телефона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79712" y="2623819"/>
            <a:ext cx="4896544" cy="92869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СПЕЦИАЛИСТЫ, ПРИВЛЕЧЕННЫЕ ДЛЯ РАБОТЫ НА ГЛ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2282" y="2322695"/>
            <a:ext cx="1069358" cy="60224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 rot="10800000" flipV="1">
            <a:off x="395536" y="1772816"/>
            <a:ext cx="936104" cy="504056"/>
          </a:xfrm>
          <a:prstGeom prst="bentConnector3">
            <a:avLst>
              <a:gd name="adj1" fmla="val 11089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62282" y="2439153"/>
            <a:ext cx="1069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НЦУКС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Соединительная линия уступом 22"/>
          <p:cNvCxnSpPr/>
          <p:nvPr/>
        </p:nvCxnSpPr>
        <p:spPr>
          <a:xfrm>
            <a:off x="7924456" y="1780813"/>
            <a:ext cx="576634" cy="428200"/>
          </a:xfrm>
          <a:prstGeom prst="bentConnector3">
            <a:avLst>
              <a:gd name="adj1" fmla="val 1261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7164288" y="2276872"/>
            <a:ext cx="1829526" cy="60224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4955" y="232269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Местная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Пресс-служба МЧС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65" name="Прямая со стрелкой 11264"/>
          <p:cNvCxnSpPr>
            <a:stCxn id="3" idx="2"/>
          </p:cNvCxnSpPr>
          <p:nvPr/>
        </p:nvCxnSpPr>
        <p:spPr>
          <a:xfrm>
            <a:off x="4628048" y="2220255"/>
            <a:ext cx="15960" cy="364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8" name="Прямая со стрелкой 11267"/>
          <p:cNvCxnSpPr>
            <a:stCxn id="28" idx="2"/>
          </p:cNvCxnSpPr>
          <p:nvPr/>
        </p:nvCxnSpPr>
        <p:spPr>
          <a:xfrm>
            <a:off x="8079051" y="2879121"/>
            <a:ext cx="0" cy="4058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286290"/>
            <a:ext cx="1901534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TextBox 11268"/>
          <p:cNvSpPr txBox="1"/>
          <p:nvPr/>
        </p:nvSpPr>
        <p:spPr>
          <a:xfrm>
            <a:off x="7153617" y="3290846"/>
            <a:ext cx="177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Федерал. и регион. СМИ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71" name="Соединительная линия уступом 11270"/>
          <p:cNvCxnSpPr/>
          <p:nvPr/>
        </p:nvCxnSpPr>
        <p:spPr>
          <a:xfrm flipV="1">
            <a:off x="6876256" y="2879121"/>
            <a:ext cx="792088" cy="317727"/>
          </a:xfrm>
          <a:prstGeom prst="bentConnector3">
            <a:avLst>
              <a:gd name="adj1" fmla="val 9947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6132989" y="4537099"/>
            <a:ext cx="2664296" cy="14401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273" name="TextBox 11272"/>
          <p:cNvSpPr txBox="1"/>
          <p:nvPr/>
        </p:nvSpPr>
        <p:spPr>
          <a:xfrm>
            <a:off x="6372200" y="4744480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ПСИХОЛОГИ, РАБОТАЮЩИЕ НА РАЗЛИЧНЫХ УЧАСТКАХ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75" name="Прямая со стрелкой 11274"/>
          <p:cNvCxnSpPr>
            <a:endCxn id="42" idx="0"/>
          </p:cNvCxnSpPr>
          <p:nvPr/>
        </p:nvCxnSpPr>
        <p:spPr>
          <a:xfrm>
            <a:off x="6677421" y="3597440"/>
            <a:ext cx="787716" cy="93965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7" name="TextBox 11276"/>
          <p:cNvSpPr txBox="1"/>
          <p:nvPr/>
        </p:nvSpPr>
        <p:spPr>
          <a:xfrm>
            <a:off x="1126378" y="4289901"/>
            <a:ext cx="85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187624" y="4173442"/>
            <a:ext cx="819091" cy="60224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278" name="TextBox 11277"/>
          <p:cNvSpPr txBox="1"/>
          <p:nvPr/>
        </p:nvSpPr>
        <p:spPr>
          <a:xfrm>
            <a:off x="2169772" y="4659233"/>
            <a:ext cx="1329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 ЦУКС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4" name="TextBox 11283"/>
          <p:cNvSpPr txBox="1"/>
          <p:nvPr/>
        </p:nvSpPr>
        <p:spPr>
          <a:xfrm flipH="1">
            <a:off x="395536" y="185255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 + отчет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194135" y="4592398"/>
            <a:ext cx="1199476" cy="602249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6" name="Прямая со стрелкой 15"/>
          <p:cNvCxnSpPr>
            <a:endCxn id="49" idx="0"/>
          </p:cNvCxnSpPr>
          <p:nvPr/>
        </p:nvCxnSpPr>
        <p:spPr>
          <a:xfrm>
            <a:off x="1597169" y="2220255"/>
            <a:ext cx="1" cy="1953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9468039">
            <a:off x="1974261" y="3754700"/>
            <a:ext cx="617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нфо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1640" y="2696114"/>
            <a:ext cx="2785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Отчет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41404" y="1886344"/>
            <a:ext cx="561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91599" y="2899484"/>
            <a:ext cx="561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399866">
            <a:off x="2995248" y="3959373"/>
            <a:ext cx="613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нфо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Скругленный прямоугольник 36"/>
          <p:cNvSpPr/>
          <p:nvPr/>
        </p:nvSpPr>
        <p:spPr>
          <a:xfrm>
            <a:off x="3499365" y="4443356"/>
            <a:ext cx="2512795" cy="1100658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35896" y="4466796"/>
            <a:ext cx="23042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Административные учреждения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(администрация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н.п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., больница, морг, ПВР)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endCxn id="37" idx="0"/>
          </p:cNvCxnSpPr>
          <p:nvPr/>
        </p:nvCxnSpPr>
        <p:spPr>
          <a:xfrm>
            <a:off x="4755762" y="3552456"/>
            <a:ext cx="1" cy="890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 rot="16200000">
            <a:off x="4649059" y="3844018"/>
            <a:ext cx="656360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нфо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3030049">
            <a:off x="6472362" y="3938427"/>
            <a:ext cx="656360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нфо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5400000">
            <a:off x="8034442" y="2942191"/>
            <a:ext cx="672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нфо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835696" y="3552513"/>
            <a:ext cx="358439" cy="62092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33" idx="0"/>
          </p:cNvCxnSpPr>
          <p:nvPr/>
        </p:nvCxnSpPr>
        <p:spPr>
          <a:xfrm flipH="1">
            <a:off x="2793873" y="3552456"/>
            <a:ext cx="40695" cy="10399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14282" y="571480"/>
            <a:ext cx="8712200" cy="6064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>
              <a:solidFill>
                <a:srgbClr val="0035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357430"/>
            <a:ext cx="4572032" cy="1008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4643446"/>
            <a:ext cx="4929222" cy="1008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303192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Организация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работы телефона</a:t>
            </a:r>
            <a:b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14283" y="1412776"/>
            <a:ext cx="8583002" cy="4896544"/>
          </a:xfrm>
        </p:spPr>
        <p:txBody>
          <a:bodyPr>
            <a:normAutofit lnSpcReduction="1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ru-RU" sz="2600" i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Подготовительные </a:t>
            </a:r>
            <a:r>
              <a:rPr lang="ru-RU" sz="2600" i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мероприятия: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согласование места работы телефона ГЛ, привлекаемых сил и средств;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определение номеров ГЛ;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материальное обеспечение рабочих мест – телефонными аппаратами (необходимы 2 выделенных линии), факсом, компьютером (имеющим доступ в Интернет), принтером, канцелярскими принадлежностями;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привлечение специалистов-психологов (МЧС России, системы РСЧС);</a:t>
            </a:r>
          </a:p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составление графика дежурства специалистов-психологов (смены) для круглосуточной работы ГЛ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214282" y="571480"/>
            <a:ext cx="8712200" cy="6064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ru-RU" sz="2800" b="1" dirty="0">
              <a:solidFill>
                <a:srgbClr val="0035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2357430"/>
            <a:ext cx="4572032" cy="1008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4643446"/>
            <a:ext cx="4929222" cy="10080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177904"/>
            <a:ext cx="5497327" cy="534743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spcAft>
                <a:spcPts val="600"/>
              </a:spcAft>
              <a:buNone/>
            </a:pPr>
            <a:r>
              <a:rPr lang="ru-RU" sz="3800" i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Принципы </a:t>
            </a:r>
            <a:r>
              <a:rPr lang="ru-RU" sz="3800" i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эффективной работы ГЛ </a:t>
            </a:r>
          </a:p>
          <a:p>
            <a:pPr indent="-34290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Номер телефона ГЛ не должен изменяться!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Специалисты ГЛ должны располагать максимально полной, актуальной и достоверной информацией.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Сбор и анализ информации проводится непрерывно, в круглосуточном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режиме.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Взаимодействовать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для получения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информации с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оперативным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штабом, административными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органами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 службами, пресс-службой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МЧС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России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;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телефонном аппарате должно дежурить одновременно не менее двух специалистов</a:t>
            </a:r>
            <a:r>
              <a:rPr lang="ru-RU" sz="23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.</a:t>
            </a:r>
          </a:p>
        </p:txBody>
      </p:sp>
      <p:pic>
        <p:nvPicPr>
          <p:cNvPr id="9" name="Picture 3" descr="L:\ГЛ презентация\Работа психолога на горячей линии\PR201207081114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327" y="2755579"/>
            <a:ext cx="3565836" cy="2005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0" y="303192"/>
            <a:ext cx="9144000" cy="874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Организация работы телефона</a:t>
            </a:r>
            <a:b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4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1520" y="3284984"/>
            <a:ext cx="8712968" cy="32317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600"/>
              </a:spcBef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ЦЕЛЬ: 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Оказание информационной поддержки и психологической помощи пострадавшим в результате ЧС, а также их родственникам и близким;</a:t>
            </a:r>
          </a:p>
          <a:p>
            <a:pPr marL="342900" indent="-342900" algn="just">
              <a:spcBef>
                <a:spcPts val="600"/>
              </a:spcBef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Сбор контактной информации о близких родственниках пострадавших и погибших.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854" y="548680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Основной этап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1265" name="Picture 1" descr="C:\Users\KompN\Documents\сентябрь13\ГЛ презентация\Работа психолога на горячей линии\1300000977_dsc_04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264607"/>
            <a:ext cx="384513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2143116"/>
            <a:ext cx="5572164" cy="137159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404664"/>
            <a:ext cx="9022710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8193" name="Picture 1" descr="C:\Users\KompN\Documents\сентябрь13\ГЛ презентация\Работа психолога на горячей линии\269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54820"/>
            <a:ext cx="3193577" cy="2127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Скругленный прямоугольник 10"/>
          <p:cNvSpPr/>
          <p:nvPr/>
        </p:nvSpPr>
        <p:spPr>
          <a:xfrm>
            <a:off x="-214346" y="4429132"/>
            <a:ext cx="6000792" cy="143986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 sz="2400" dirty="0" smtClean="0"/>
          </a:p>
        </p:txBody>
      </p:sp>
      <p:pic>
        <p:nvPicPr>
          <p:cNvPr id="8194" name="Picture 2" descr="L:\ГЛ презентация\Работа психолога на горячей линии\1cdc796db1b9397c6cabf4af3e6825e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6"/>
          <a:stretch/>
        </p:blipFill>
        <p:spPr bwMode="auto">
          <a:xfrm>
            <a:off x="5603709" y="3828671"/>
            <a:ext cx="3193576" cy="2278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80376" y="1574926"/>
            <a:ext cx="4968552" cy="163805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ПРЕДОСТАВЛЯТЬ ТОЛЬКО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ДОСТОВЕРНУЮ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ГРАМОТНО СФОРМУЛИРОВАННУЮ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ИНФОРМАЦИЮ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4336" y="5013176"/>
            <a:ext cx="4968553" cy="98221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ПРОЯВЛЯТЬ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ЭМПАТИЮ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БЫТЬ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ТЕРПЕЛИВЫМ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КОРРЕКТНЫМ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0376" y="3455478"/>
            <a:ext cx="4984834" cy="121144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БЫТЬ ГОТОВЫМ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ПОВТОРИТЬ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ПОДРОБНО РАЗЪЯСНИТЬ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ИНФОРМАЦИЮ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87506" y="2857496"/>
            <a:ext cx="4923889" cy="165162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14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ВСЮ ИНФОРМАЦИЮ, </a:t>
            </a:r>
          </a:p>
          <a:p>
            <a:pPr algn="ctr">
              <a:lnSpc>
                <a:spcPct val="114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СОДЕРЖАЩУЮ КОНКРЕТНЫЕ ДАННЫЕ </a:t>
            </a:r>
          </a:p>
          <a:p>
            <a:pPr algn="ctr">
              <a:lnSpc>
                <a:spcPct val="114000"/>
              </a:lnSpc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ДАВАТЬ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ТОЛЬКО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ПОД ЗАПИСЬ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7507" y="4725144"/>
            <a:ext cx="4923888" cy="114298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УТОЧНЯТЬ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У АБОНЕНТА, ЧТО БЫЛО ИМ ЗАПИСАНО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7506" y="1556792"/>
            <a:ext cx="4923889" cy="108012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УТОЧНЯТЬ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И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ПРОВЕРЯТЬ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СВЕДЕНИЯ, ВЫЗЫВАЮЩИЕ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СОМНЕНИЕ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396" y="2120808"/>
            <a:ext cx="4017963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21332" y="1484784"/>
            <a:ext cx="8327920" cy="7920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ФАМИЛИИ, ЗАПРАШИВАЕМОЙ АБОНЕНТОМ, </a:t>
            </a:r>
          </a:p>
          <a:p>
            <a:pPr algn="ctr">
              <a:lnSpc>
                <a:spcPct val="114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НЕТ В СПИСКЕ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1332" y="3766827"/>
            <a:ext cx="8358246" cy="5040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ЗАПИСАТЬ КОНТАКТНЫЙ ТЕЛЕФОН АБОНЕНТА И СТЕПЕНЬ РОДСТВА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1332" y="4634374"/>
            <a:ext cx="8327920" cy="68797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ПРОИНФОРМИРОВАТЬ АБОНЕНТА В СЛУЧАЕ ПОЯВЛЕНИЯ ИНФОРМАЦИИ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405903" y="3587438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402055" y="445498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421332" y="2682668"/>
            <a:ext cx="8327920" cy="72008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УТОЧНИТЬ, НА ОСНОВАНИИ ЧЕГО АБОНЕНТ РЕШИЛ, ЧТО РАЗЫСКИВАЕМЫЙ НАХОДИЛСЯ В ЗОНЕ ЧС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366600" y="2454673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21332" y="5679542"/>
            <a:ext cx="8327920" cy="48576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304" y="5679542"/>
            <a:ext cx="7218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ИЛИ УКАЗАТЬ ВРЕМЯ ЧЕРЕЗ КОТОРОЕ МОЖНО ПЕРЕЗВОНИТЬ</a:t>
            </a:r>
            <a:endParaRPr lang="ru-RU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4405903" y="5500153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05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780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ВАРИАНТЫ УПОТРЕБЛЕНИЯ ТЕРМИНА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ЛИНИЯ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67544" y="1268760"/>
            <a:ext cx="4906888" cy="504056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телефонная служба, отвечающая за немедленное реагирование в критической ситуации;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телефонная служба центров профилактики самоубийств, социальной помощи, лечения наркомании;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центр обработки результатов рекламных кампаний и обращений потребителей;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лужба для получения обратной связи от населения.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5" name="Рисунок 9" descr="http://www.abc.net.au/reslib/200801/r216941_845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849" y="2100027"/>
            <a:ext cx="360773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1" y="1844823"/>
            <a:ext cx="7826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Исключить фразы </a:t>
            </a:r>
            <a:r>
              <a:rPr lang="ru-RU" sz="2400" i="1" dirty="0">
                <a:latin typeface="Times New Roman"/>
                <a:ea typeface="Times New Roman"/>
              </a:rPr>
              <a:t>«Мы этого не знаем…», «Мы не владеем такой информацией…» 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87507" y="2953119"/>
            <a:ext cx="8250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/>
            <a:r>
              <a:rPr lang="ru-RU" sz="24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И</a:t>
            </a:r>
            <a:r>
              <a:rPr lang="ru-RU" sz="24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спользовать </a:t>
            </a:r>
            <a:r>
              <a:rPr lang="ru-RU" sz="24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фразы 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На данный </a:t>
            </a:r>
            <a:r>
              <a:rPr lang="ru-RU" sz="2400" i="1" dirty="0" smtClean="0">
                <a:latin typeface="Times New Roman"/>
                <a:ea typeface="Times New Roman"/>
                <a:cs typeface="Times New Roman"/>
              </a:rPr>
              <a:t>момент информация </a:t>
            </a:r>
            <a:r>
              <a:rPr lang="ru-RU" sz="2400" i="1" dirty="0">
                <a:latin typeface="Times New Roman"/>
                <a:ea typeface="Times New Roman"/>
                <a:cs typeface="Times New Roman"/>
              </a:rPr>
              <a:t>уточняется, через (указать время) мы сможем Вам сообщить…». </a:t>
            </a:r>
            <a:endParaRPr lang="ru-RU" sz="2400" i="1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0399" y="3717032"/>
            <a:ext cx="3188167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772816"/>
            <a:ext cx="8615575" cy="655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Информацию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 </a:t>
            </a: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персональных данных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пострадавших/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погибших/эвакуированных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предоставлять </a:t>
            </a:r>
            <a:r>
              <a:rPr lang="ru-RU" sz="2800" b="1" i="1" u="sng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только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родным и близким </a:t>
            </a:r>
            <a:r>
              <a:rPr lang="ru-RU" sz="24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разыскиваемого!</a:t>
            </a: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1" u="sng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Исключение</a:t>
            </a: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 Когда за </a:t>
            </a:r>
            <a:r>
              <a:rPr lang="ru-RU" sz="2000" dirty="0">
                <a:latin typeface="Times New Roman"/>
                <a:ea typeface="Times New Roman"/>
              </a:rPr>
              <a:t>информацией о судьбе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конкретного </a:t>
            </a:r>
            <a:r>
              <a:rPr lang="ru-RU" sz="2000" dirty="0">
                <a:latin typeface="Times New Roman"/>
                <a:ea typeface="Times New Roman"/>
              </a:rPr>
              <a:t>человека обратились друзья,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знакомые</a:t>
            </a:r>
            <a:r>
              <a:rPr lang="ru-RU" sz="2000" dirty="0">
                <a:latin typeface="Times New Roman"/>
                <a:ea typeface="Times New Roman"/>
              </a:rPr>
              <a:t>, коллеги, утверждающие,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что </a:t>
            </a:r>
            <a:r>
              <a:rPr lang="ru-RU" sz="2000" dirty="0">
                <a:latin typeface="Times New Roman"/>
                <a:ea typeface="Times New Roman"/>
              </a:rPr>
              <a:t>близких родственников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у </a:t>
            </a:r>
            <a:r>
              <a:rPr lang="ru-RU" sz="2000" dirty="0">
                <a:latin typeface="Times New Roman"/>
                <a:ea typeface="Times New Roman"/>
              </a:rPr>
              <a:t>разыскиваемого </a:t>
            </a:r>
            <a:r>
              <a:rPr lang="ru-RU" sz="2000" dirty="0" smtClean="0">
                <a:latin typeface="Times New Roman"/>
                <a:ea typeface="Times New Roman"/>
              </a:rPr>
              <a:t>нет.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z="20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2198" y="3212976"/>
            <a:ext cx="3500462" cy="2719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07105" y="1412776"/>
            <a:ext cx="8342147" cy="7920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ФАМИЛИЯ, ЗАПРАШИВАЕМАЯ АБОНЕНТОМ,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СПИСКАХ ПОГИБШИХ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4638" y="3680608"/>
            <a:ext cx="8342147" cy="61248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ЧЕЛОВЕК ОФИЦИАЛЬНО СЧИТАЕТСЯ ПОГИБШИМ ТОЛЬКО ПОСЛЕ ПРОВЕДЕННОЙ ПРОЦЕДУРЫ ОПОЗНАНИЯ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7105" y="4685432"/>
            <a:ext cx="8339680" cy="64807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ПРОИНФОРМИРОВАТЬ АБОНЕНТА О НЕОБХОДИМЫХ ДОКУМЕНТАХ ДЛЯ ПРОЦЕДУРЫ ОПОЗНАНИЯ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396322" y="345993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394734" y="4470896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404638" y="2562054"/>
            <a:ext cx="8342147" cy="72008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ИФОРМИРУЕМ РОДСТВЕННИКОВ О НЕОБХОДИМОСТИ ПРОХОЖДЕНИЯ ПРОЦЕДУРЫ ОПОЗНАНИЯ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357686" y="238266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4638" y="5714252"/>
            <a:ext cx="8344614" cy="32403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9540" y="5714252"/>
            <a:ext cx="8339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УДОСТОВЕРИТЬСЯ, ЧТО АБОНЕНТ ЗАФИКСИРОВАЛ ИНФОРМАЦИЮ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4394062" y="5516914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066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07104" y="1412776"/>
            <a:ext cx="8342147" cy="7920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>
              <a:lnSpc>
                <a:spcPct val="114000"/>
              </a:lnSpc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АБОНЕНТ </a:t>
            </a: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ПОЖИЛОЙ ЧЕЛОВЕК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ВОЗМОЖНО ИМЕЮЩИЙ ЗАБОЛЕВАНИЕ, СИЛЬНО ВЗВОЛНОВАННЫЙ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17780" y="3537012"/>
            <a:ext cx="8358246" cy="5040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 НОРМАЛИЗАЦИИ СОСТОЯНИЯ НЕ ПРОИСХОДИТ, ВЫЯСНИТЬ ПРИСУТСТВУЕТ ЛИ КТО-ТО РЯДОМ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7104" y="4427846"/>
            <a:ext cx="8342145" cy="82666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 НАЛИЧИЕ РЯДОМ ЛЮДЕЙ, ПРОСИМ ПРИГЛАСИТЬ ИХ, ДОВОДИМ ИНФОРМАЦИЮ ИМ, ДАЕМ РЕКОМЕНДАЦИИ ПО НОРМАЛИЗАЦИИ СОСТОЯНИЯ АБОНЕНТА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398787" y="3352891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397199" y="4218869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84863" y="2602201"/>
            <a:ext cx="8342147" cy="57288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СТАРАЕМСЯ УСПОКОИТЬ, ПОДГОТОВИТЬ К ФИКСИРОВАНИЮ ИНФОРМАЦИИ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366600" y="238266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7103" y="5529371"/>
            <a:ext cx="8342146" cy="42043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564B3C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05" y="5572412"/>
            <a:ext cx="834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УДОСТОВЕРИТЬСЯ, ЧТО АБОНЕНТ ЗАФИКСИРОВАЛ ИНФОРМАЦИЮ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586228" y="5254513"/>
            <a:ext cx="0" cy="268314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094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07105" y="1694555"/>
            <a:ext cx="8358246" cy="582317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4000"/>
              </a:lnSpc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>
              <a:lnSpc>
                <a:spcPct val="114000"/>
              </a:lnSpc>
            </a:pPr>
            <a:r>
              <a:rPr lang="ru-RU" sz="1600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АБОНЕНТ НЕСОВЕРШЕННОЛЕТНИЙ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39039" y="3801227"/>
            <a:ext cx="8326312" cy="67465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 РЕБЕНОК ОДИН, ВЫЯСНЯЕМ АДРЕС. К НЕМУ ВЫЕЗЖАЮТ ПСИХОЛОГИ МЧС ИЛИ РСЧС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9039" y="4856995"/>
            <a:ext cx="8326312" cy="569919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rgbClr val="564B3C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365012" y="3590470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406839" y="4653679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407105" y="2652136"/>
            <a:ext cx="8358246" cy="760533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ВЫЯСНЯЕМ С КЕМ РЕБЕНОК НАХОДИТСЯ НА ДАННЫЙ МОМЕНТ. ПРИГЛАШАЕМ К ТЕЛЕФОНУ ВЗРОСЛОГО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4366600" y="2472747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339" y="4957288"/>
            <a:ext cx="8340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ПОСТАВИТЬ В ИЗВЕСТНОСТЬ СОЦИАЛЬНЫЕ СЛУЖБЫ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81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643050"/>
            <a:ext cx="8572560" cy="8572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НА «ГОРЯЧУЮ ЛИНИЮ» ОБРАЩАЕТСЯ КТО-ЛИБО ИЗ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ПРЕДСТАВИТЕЛЕЙ СМИ</a:t>
            </a:r>
            <a:endParaRPr lang="ru-RU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3000372"/>
            <a:ext cx="8572560" cy="64294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ПЕРЕАДРЕСОВАТЬ К ПРЕДСТАВИТЕЛЮ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ПРЕСС-СЛУЖБЫ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МЧС РОССИИ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19" y="4000504"/>
            <a:ext cx="8615575" cy="2092792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ОБЪЯСНИТЬ ГРАНИЦЫ КОМПЕТЕНТНОСТИ ТЕЛЕФОНА 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РАБОТА ТОЛЬКО С ПОСТРАДАВШИМИ В ЧС И РОДСТВЕННИКАМИ ПОСТРАДАВШИХ И ПОГИБШИХ В ЧС</a:t>
            </a:r>
            <a:endParaRPr lang="ru-RU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4394199" y="274954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395787" y="3821115"/>
            <a:ext cx="357190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643050"/>
            <a:ext cx="8572560" cy="857256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ЕСЛИ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НА «ГОРЯЧУЮ ЛИНИЮ» ОБРАЩАЮТСЯ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«ТРЕТЬИ ЛИЦА»</a:t>
            </a:r>
            <a:endParaRPr lang="ru-RU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832895" y="2500304"/>
            <a:ext cx="683321" cy="59744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726305" y="2500304"/>
            <a:ext cx="675048" cy="597449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Заголовок 1"/>
          <p:cNvSpPr txBox="1">
            <a:spLocks/>
          </p:cNvSpPr>
          <p:nvPr/>
        </p:nvSpPr>
        <p:spPr>
          <a:xfrm>
            <a:off x="187507" y="404664"/>
            <a:ext cx="8713788" cy="913304"/>
          </a:xfrm>
          <a:prstGeom prst="rect">
            <a:avLst/>
          </a:prstGeom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Правила оказания информационно-психологической поддержки обратившимся на телефон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63829" y="3097753"/>
            <a:ext cx="3160357" cy="2680541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ТРЕВОЖНЫЕ АБОНЕНТЫ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ПРЕДОСТАВЛЕМ ИНФОРМАЦИЮ О ПРОВОДИМЫХ МЕРОПРИЯТИЯХ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ИЛИ ДАЕМ ИНФОРМАЦИЮ ОБ ОРГАНИЗАЦИЯХ, ОКАЗЫВАЮЩИХ ПСИХОЛОГИЧЕСКУЮ ПОМОЩЬ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2589" y="3107924"/>
            <a:ext cx="2584293" cy="201622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МНИТЕЛЬНЫЕ, РАСПОЛАГАЮЩИЕ КАКОЙ-ЛИБО ИНФОРМАЦИЕЙ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ПЕРЕАДРЕСОВЫВАЕМ В ИНЫЕ СЛУЖБЫ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00192" y="3097754"/>
            <a:ext cx="2558088" cy="202639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АБОНЕНТЫ С ЗАПРОСОМ НА ИНФОРМАЦИЮ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ПРЕДОСТАВЛЯЕМ ИНФОРМАЦИЮ ЕСЛИ РАСПОЛАГАЕМ ЕЮ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572000" y="2500302"/>
            <a:ext cx="0" cy="59745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0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0" y="712787"/>
            <a:ext cx="9144000" cy="6064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Форма отчетности специалиста </a:t>
            </a:r>
          </a:p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телефона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41082"/>
              </p:ext>
            </p:extLst>
          </p:nvPr>
        </p:nvGraphicFramePr>
        <p:xfrm>
          <a:off x="251520" y="1484783"/>
          <a:ext cx="8545765" cy="5114921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3796151"/>
                <a:gridCol w="4749614"/>
              </a:tblGrid>
              <a:tr h="262304">
                <a:tc>
                  <a:txBody>
                    <a:bodyPr/>
                    <a:lstStyle/>
                    <a:p>
                      <a:pPr indent="825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характер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обращений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ГЛ: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9031">
                <a:tc>
                  <a:txBody>
                    <a:bodyPr/>
                    <a:lstStyle/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 судьбе конкретного </a:t>
                      </a:r>
                      <a:r>
                        <a:rPr lang="ru-RU" sz="1400" dirty="0" smtClean="0">
                          <a:effectLst/>
                        </a:rPr>
                        <a:t>человека</a:t>
                      </a:r>
                    </a:p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8547">
                <a:tc>
                  <a:txBody>
                    <a:bodyPr/>
                    <a:lstStyle/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 обстановке в зоне ЧС, ходе работ по ликвидации последствий </a:t>
                      </a:r>
                      <a:r>
                        <a:rPr lang="ru-RU" sz="1400" dirty="0" smtClean="0">
                          <a:effectLst/>
                        </a:rPr>
                        <a:t>ЧС</a:t>
                      </a:r>
                    </a:p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85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 выплате материальной помощи, компенсаций, </a:t>
                      </a:r>
                      <a:r>
                        <a:rPr lang="ru-RU" sz="1400" dirty="0" smtClean="0">
                          <a:effectLst/>
                        </a:rPr>
                        <a:t>страховок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85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 вопросам поиска документов и вещей </a:t>
                      </a:r>
                      <a:r>
                        <a:rPr lang="ru-RU" sz="1400" dirty="0" smtClean="0">
                          <a:effectLst/>
                        </a:rPr>
                        <a:t>пострадавших/погибших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18063">
                <a:tc>
                  <a:txBody>
                    <a:bodyPr/>
                    <a:lstStyle/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обращения от представителей СМИ и посольств/консульств (с перечислением организаций</a:t>
                      </a:r>
                      <a:r>
                        <a:rPr lang="ru-RU" sz="1400" dirty="0" smtClean="0">
                          <a:effectLst/>
                        </a:rPr>
                        <a:t>)</a:t>
                      </a:r>
                    </a:p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59031">
                <a:tc>
                  <a:txBody>
                    <a:bodyPr/>
                    <a:lstStyle/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запросы о психологической </a:t>
                      </a:r>
                      <a:r>
                        <a:rPr lang="ru-RU" sz="1400" dirty="0" smtClean="0">
                          <a:effectLst/>
                        </a:rPr>
                        <a:t>помощи</a:t>
                      </a:r>
                    </a:p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88547">
                <a:tc>
                  <a:txBody>
                    <a:bodyPr/>
                    <a:lstStyle/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звонки от сочувствующих и агрессивных </a:t>
                      </a:r>
                      <a:r>
                        <a:rPr lang="ru-RU" sz="1400" dirty="0" smtClean="0">
                          <a:effectLst/>
                        </a:rPr>
                        <a:t>граждан</a:t>
                      </a:r>
                    </a:p>
                    <a:p>
                      <a:pPr indent="82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6230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другое (перечислить)</a:t>
                      </a:r>
                      <a:endParaRPr lang="ru-RU" sz="1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831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9866471"/>
              </p:ext>
            </p:extLst>
          </p:nvPr>
        </p:nvGraphicFramePr>
        <p:xfrm>
          <a:off x="179840" y="1484784"/>
          <a:ext cx="8643998" cy="236881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3302"/>
                <a:gridCol w="2232248"/>
                <a:gridCol w="1944216"/>
                <a:gridCol w="2232248"/>
                <a:gridCol w="1621984"/>
              </a:tblGrid>
              <a:tr h="2003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1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 smtClean="0"/>
                        <a:t> № П/П</a:t>
                      </a:r>
                      <a:endParaRPr lang="ru-RU" sz="1400" b="1" dirty="0">
                        <a:solidFill>
                          <a:schemeClr val="tx2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algn="ctr" defTabSz="973138">
                        <a:lnSpc>
                          <a:spcPct val="150000"/>
                        </a:lnSpc>
                      </a:pPr>
                      <a:r>
                        <a:rPr lang="ru-RU" sz="1400" dirty="0" smtClean="0"/>
                        <a:t>ФИО, ВОЗРАСТ, ГРАЖДАНСТВО </a:t>
                      </a:r>
                      <a:r>
                        <a:rPr lang="ru-RU" sz="1200" dirty="0" smtClean="0"/>
                        <a:t>(ПОГИБШЕГО,</a:t>
                      </a:r>
                      <a:r>
                        <a:rPr lang="ru-RU" sz="1200" baseline="0" dirty="0" smtClean="0"/>
                        <a:t> ЭВАКУИРОВАННОГО, </a:t>
                      </a:r>
                      <a:r>
                        <a:rPr lang="ru-RU" sz="1200" dirty="0" smtClean="0"/>
                        <a:t>РАЗЫСКИВАЕМОГО</a:t>
                      </a:r>
                      <a:r>
                        <a:rPr lang="ru-RU" sz="1400" dirty="0" smtClean="0"/>
                        <a:t>)</a:t>
                      </a:r>
                      <a:endParaRPr lang="ru-RU" sz="1400" b="1" dirty="0">
                        <a:solidFill>
                          <a:schemeClr val="tx2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 smtClean="0"/>
                        <a:t>ФИО ОБРАТИВШЕГОСЯ НА ГЛ,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СТЕПЕНЬ РОДСТВА</a:t>
                      </a:r>
                      <a:endParaRPr lang="ru-RU" sz="1400" b="1" dirty="0" smtClean="0">
                        <a:solidFill>
                          <a:schemeClr val="tx2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b="1" dirty="0">
                        <a:solidFill>
                          <a:schemeClr val="tx2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 smtClean="0"/>
                        <a:t>КОНТАКТНЫЙ ТЕЛЕФОН</a:t>
                      </a:r>
                      <a:r>
                        <a:rPr lang="ru-RU" sz="1400" baseline="0" dirty="0" smtClean="0"/>
                        <a:t>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baseline="0" dirty="0" smtClean="0"/>
                        <a:t>ОБРАТИВШЕГОСЯ НА ГЛ</a:t>
                      </a:r>
                      <a:endParaRPr lang="ru-RU" sz="1400" dirty="0" smtClean="0"/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ru-RU" sz="1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ru-RU" sz="14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400" dirty="0" smtClean="0"/>
                        <a:t>ПРИМЕЧАНИЕ</a:t>
                      </a:r>
                      <a:endParaRPr lang="ru-RU" sz="1400" b="1" i="0" dirty="0">
                        <a:solidFill>
                          <a:schemeClr val="tx2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43" marR="91443" marT="45724" marB="45724"/>
                </a:tc>
              </a:tr>
              <a:tr h="327296"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443" marR="91443" marT="45724" marB="45724"/>
                </a:tc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0" y="548680"/>
            <a:ext cx="9144000" cy="6064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Форма отчетности специалиста </a:t>
            </a:r>
          </a:p>
          <a:p>
            <a:pPr algn="ctr" eaLnBrk="1" hangingPunct="1">
              <a:defRPr/>
            </a:pPr>
            <a:r>
              <a:rPr lang="ru-RU" sz="2400" b="1" dirty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телефона «Горячая линия»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4437112"/>
            <a:ext cx="8678768" cy="114300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ОТЧЕТ О РАБОТЕ «ГОРЯЧЕЙ ЛИНИИ» ПРЕДОСТАВЛЯЕТСЯ СТАРШЕМУ ОГ ПСИХОЛОГОВ В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9.00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21.00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913168" cy="7254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Закрытие телефона «Горячая линия» </a:t>
            </a:r>
            <a:b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2F5897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осуществляется если:</a:t>
            </a:r>
            <a:endParaRPr lang="ru-RU" sz="2400" b="1" dirty="0">
              <a:solidFill>
                <a:srgbClr val="2F5897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9258" y="1412776"/>
            <a:ext cx="8329740" cy="237626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endParaRPr lang="ru-RU" sz="2400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завершены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аварийно-спасательных и других неотложных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работы;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снизилось количество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обращений – до 5 за последние 2 суток. </a:t>
            </a:r>
          </a:p>
        </p:txBody>
      </p:sp>
      <p:pic>
        <p:nvPicPr>
          <p:cNvPr id="6" name="Picture 4" descr="L:\ГЛ презентация\Работа психолога на горячей линии\telef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4078814" cy="2472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18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739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 МЧС России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404" y="2379572"/>
            <a:ext cx="4591329" cy="2897799"/>
          </a:xfrm>
        </p:spPr>
        <p:txBody>
          <a:bodyPr>
            <a:noAutofit/>
          </a:bodyPr>
          <a:lstStyle/>
          <a:p>
            <a:pPr marL="114300" lvl="0" indent="0">
              <a:buNone/>
            </a:pPr>
            <a:r>
              <a:rPr lang="ru-RU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Э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то прямая телефонная линия для населения, предоставляющая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достоверную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оперативную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официальную </a:t>
            </a:r>
          </a:p>
          <a:p>
            <a:pPr marL="114300" lv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информацию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 ЧС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K:\Работа психолога на горячей линии\51880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492896"/>
            <a:ext cx="3496979" cy="2339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28596" y="5286388"/>
            <a:ext cx="8286808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400" dirty="0">
              <a:solidFill>
                <a:prstClr val="white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Рисунок 4" descr="http://www.megaport-nn.ru/upload/iblock/754/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7999" y="1412776"/>
            <a:ext cx="4084655" cy="2876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356393"/>
            <a:ext cx="9144000" cy="69634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Завершающий этап</a:t>
            </a:r>
            <a:endParaRPr lang="ru-RU" sz="24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719" y="4509120"/>
            <a:ext cx="8177213" cy="12858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ЦЕЛЬ: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ОБОБЩЕНИЕ И АНАЛИЗ ИНФОРМАЦИИ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107504" y="476672"/>
            <a:ext cx="8820566" cy="648072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Отчет о работе телефона 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37815"/>
              </p:ext>
            </p:extLst>
          </p:nvPr>
        </p:nvGraphicFramePr>
        <p:xfrm>
          <a:off x="535639" y="1841015"/>
          <a:ext cx="7902078" cy="4342471"/>
        </p:xfrm>
        <a:graphic>
          <a:graphicData uri="http://schemas.openxmlformats.org/drawingml/2006/table">
            <a:tbl>
              <a:tblPr/>
              <a:tblGrid>
                <a:gridCol w="6773210"/>
                <a:gridCol w="1128868"/>
              </a:tblGrid>
              <a:tr h="207724">
                <a:tc>
                  <a:txBody>
                    <a:bodyPr/>
                    <a:lstStyle/>
                    <a:p>
                      <a:pPr lvl="0"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ЧС, в связи с которым работает ГЛ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3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открытия ГЛ и телефонный номер, по которому работает ГЛ 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2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 и время открытия ГЛ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16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обращений на ГЛ: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 период с 9.00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дд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/мм/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гггг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до 21.00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дд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/мм/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гггг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или с 21.00 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дд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/мм/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гггг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 9.00 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дд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/мм/</a:t>
                      </a: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гггг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(за время дежурства сотрудника ГЛ)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всего с открытия ГЛ на 9.00 (21.00)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дд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/мм/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гггг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(нарастающим итогом)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90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ФИО, должность и личный контактный телефон сотрудников, работающих на ГЛ 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1605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Основной характер обращений на ГЛ: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 судьбе конкретного человека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об обстановке в зоне ЧС, ходе работ по ликвидации последствий ЧС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 выплате материальной помощи, компенсаций, страховок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 вопросам поиска документов и вещей пострадавших/погибших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обращения от представителей СМИ и посольств/консульств (с перечислением организаций)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запросы о психологической помощи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звонки от сочувствующих и агрессивных граждан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другое (перечислить)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72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Сложные вопросы, обращения, особые случаи и пр.</a:t>
                      </a: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046" marR="360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39552" y="1162250"/>
            <a:ext cx="83885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После официального закрытия телефона «Горячая линия» через 1-2 часа составляется отчет о работе телефона «Горячая линия»: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3016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СПАСИБО  ЗА 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ВНИМАНИЕ!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" y="5398714"/>
            <a:ext cx="9144000" cy="8131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endParaRPr lang="en-US" b="1" dirty="0" smtClean="0">
              <a:solidFill>
                <a:schemeClr val="tx2"/>
              </a:solidFill>
              <a:latin typeface="+mn-lt"/>
            </a:endParaRPr>
          </a:p>
          <a:p>
            <a:pPr algn="ctr" eaLnBrk="1" hangingPunct="1">
              <a:lnSpc>
                <a:spcPct val="150000"/>
              </a:lnSpc>
              <a:defRPr/>
            </a:pPr>
            <a:endParaRPr lang="en-US" b="1" dirty="0">
              <a:solidFill>
                <a:schemeClr val="tx2"/>
              </a:solidFill>
              <a:latin typeface="+mn-lt"/>
            </a:endParaRPr>
          </a:p>
          <a:p>
            <a:pPr algn="ctr" eaLnBrk="1" hangingPunct="1">
              <a:defRPr/>
            </a:pPr>
            <a:r>
              <a:rPr lang="ru-RU" b="1" dirty="0" smtClean="0">
                <a:solidFill>
                  <a:schemeClr val="tx2"/>
                </a:solidFill>
                <a:latin typeface="+mn-lt"/>
              </a:rPr>
              <a:t>Ростов-на-Дону ул. Страны Советов №23</a:t>
            </a:r>
          </a:p>
          <a:p>
            <a:pPr algn="ctr" eaLnBrk="1" hangingPunct="1">
              <a:defRPr/>
            </a:pPr>
            <a:r>
              <a:rPr lang="ru-RU" b="1" dirty="0" smtClean="0">
                <a:solidFill>
                  <a:schemeClr val="tx2"/>
                </a:solidFill>
                <a:latin typeface="+mn-lt"/>
              </a:rPr>
              <a:t>8(863) 2-55-22-40</a:t>
            </a:r>
          </a:p>
          <a:p>
            <a:pPr algn="ctr" eaLnBrk="1" hangingPunct="1"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</a:rPr>
              <a:t>Sb.cepp@mail.ru</a:t>
            </a:r>
            <a:endParaRPr lang="ru-RU" b="1" dirty="0" smtClean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12607" y="1166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kern="0" dirty="0">
                <a:ln w="3175">
                  <a:solidFill>
                    <a:prstClr val="white">
                      <a:alpha val="65000"/>
                    </a:prstClr>
                  </a:solidFill>
                </a:ln>
                <a:solidFill>
                  <a:srgbClr val="00359E"/>
                </a:solidFill>
                <a:latin typeface="Franklin Gothic Medium"/>
              </a:rPr>
              <a:t> </a:t>
            </a:r>
            <a:r>
              <a:rPr lang="ru-RU" b="1" dirty="0"/>
              <a:t>Южный филиал </a:t>
            </a:r>
          </a:p>
          <a:p>
            <a:pPr lvl="0" algn="ctr">
              <a:defRPr/>
            </a:pPr>
            <a:r>
              <a:rPr lang="ru-RU" b="1" dirty="0"/>
              <a:t>ФКУ ЦЭПП МЧС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269" y="1039962"/>
            <a:ext cx="1719263" cy="171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04664"/>
            <a:ext cx="9143999" cy="8823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ЦЕЛИ ОРГАНИЗАЦИИ Телефона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251521" y="1142984"/>
            <a:ext cx="8545764" cy="3429016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1. Оказание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информационной поддержки и психологической помощи пострадавшим в ЧС, их родственникам и близким; </a:t>
            </a:r>
            <a:endParaRPr lang="ru-RU" sz="2400" dirty="0" smtClean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dirty="0"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2. Сбор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информации о ЧС и пострадавших.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" y="1142984"/>
            <a:ext cx="9143999" cy="12557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" name="Picture 2" descr="K:\ГЛ презентация\Работа психолога на горячей линии\goryachaya_liniya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0710" y="3717032"/>
            <a:ext cx="418258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404664"/>
            <a:ext cx="9143999" cy="88235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ЗАДАЧИ ОРГАНИЗАЦИИ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Телефона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0" y="836712"/>
            <a:ext cx="8888567" cy="6021288"/>
          </a:xfrm>
        </p:spPr>
        <p:txBody>
          <a:bodyPr>
            <a:normAutofit fontScale="55000" lnSpcReduction="20000"/>
          </a:bodyPr>
          <a:lstStyle/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снижение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интенсивности острых реакций на стресс у пострадавших, а также у родственников и близких погибших и пострадавших в результате ЧС, оптимизация их актуального психического состояния;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психологическое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консультирование и информационное обеспечение адресной помощи пострадавшим в ЧС, а также родственникам и близким погибших и пострадавших;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организация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взаимодействия со службами, осуществляющими работы по ликвидации последствий ЧС и оказанию помощи пострадавшим;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сбор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анализ, обобщение и уточнение информации о ЧС и пострадавших;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информирование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пострадавших и родственников пострадавших и погибших о судьбе их близких, о ходе проведения аварийно-спасательных и других неотложных работ (далее – АСДНР);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845820" indent="-5715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формирование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списков пострадавших, погибших, пропавших без вести, эвакуируемых, разыскиваемых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" y="1142984"/>
            <a:ext cx="9143999" cy="12557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ru-RU" sz="2400" dirty="0">
              <a:solidFill>
                <a:schemeClr val="bg1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29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56854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 «Горячая Линия» </a:t>
            </a:r>
            <a:b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открывается при наличии: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80729"/>
            <a:ext cx="8493031" cy="3672408"/>
          </a:xfrm>
        </p:spPr>
        <p:txBody>
          <a:bodyPr>
            <a:normAutofit/>
          </a:bodyPr>
          <a:lstStyle/>
          <a:p>
            <a:pPr marL="61722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Погибших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marL="61722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Пострадавших, получивших физические травмы;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61722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ропавших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без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вести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61722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вакуации людей;</a:t>
            </a:r>
          </a:p>
          <a:p>
            <a:pPr marL="61722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Возникновения широкого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общественного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резонанса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114300" indent="0" algn="just">
              <a:buNone/>
            </a:pPr>
            <a:endParaRPr lang="ru-RU" sz="2400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C:\Users\Public\Documents\ОТДЕЛЫ\ДИАГНОСТИКА И ССПИ\Фото\Фото ГЛ\41c11ff6cc11d94529541d48a376db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3490"/>
            <a:ext cx="345638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875897" y="1634461"/>
            <a:ext cx="3853662" cy="20783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НАЧАЛЬНИК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НЦУКС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ПО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СОГЛАСОВАНИЮ С 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ДИРЕКТОРОМ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ФКУ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ЦЭПП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МЧС РОССИИ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42760" y="3910892"/>
            <a:ext cx="3820413" cy="202306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ЧС  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РЕГИОНАЛЬНОГО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МЕЖМУНИЦИПАЛЬНОГО,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МУНИЦИПАЛЬНОГО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ХАРАКТЕРА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7518" y="1628800"/>
            <a:ext cx="3748976" cy="207830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ЧС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ФЕДЕРАЛЬНОГО ИЛИ  МЕЖРЕГИОНАЛЬНОГО  ХАРАКТЕРА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75897" y="3884062"/>
            <a:ext cx="3853662" cy="2023064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РУКОВОДИТЕЛЬ 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ТЕРРИТОРИАЛЬНОГО ОРГАНА</a:t>
            </a:r>
          </a:p>
        </p:txBody>
      </p:sp>
      <p:cxnSp>
        <p:nvCxnSpPr>
          <p:cNvPr id="17" name="Прямая со стрелкой 16"/>
          <p:cNvCxnSpPr>
            <a:stCxn id="9" idx="3"/>
            <a:endCxn id="11" idx="1"/>
          </p:cNvCxnSpPr>
          <p:nvPr/>
        </p:nvCxnSpPr>
        <p:spPr>
          <a:xfrm>
            <a:off x="3996494" y="2667952"/>
            <a:ext cx="879403" cy="5661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071934" y="4894006"/>
            <a:ext cx="785818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"/>
          <p:cNvSpPr txBox="1">
            <a:spLocks/>
          </p:cNvSpPr>
          <p:nvPr/>
        </p:nvSpPr>
        <p:spPr>
          <a:xfrm>
            <a:off x="683568" y="332656"/>
            <a:ext cx="8229600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57961"/>
            <a:ext cx="9143999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Решение об открытии и закрытии 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елефона «Горячая линия»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принимают: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854" y="667701"/>
            <a:ext cx="9144000" cy="606425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algn="ctr" eaLnBrk="1" hangingPunct="1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елефона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«Горячая линия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» </a:t>
            </a:r>
          </a:p>
          <a:p>
            <a:pPr lvl="0" algn="ctr" eaLnBrk="1" hangingPunct="1">
              <a:spcBef>
                <a:spcPct val="20000"/>
              </a:spcBef>
              <a:buClr>
                <a:srgbClr val="93A299"/>
              </a:buClr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открывается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базе: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7029" y="1669716"/>
            <a:ext cx="3604959" cy="178595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ЧС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ФЕДЕРАЛЬНОГО ИЛИ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МЕЖРЕГИОНАЛЬНОГО ХАРАКТЕРА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06253" y="1669716"/>
            <a:ext cx="3714776" cy="178595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ФКУ ЦЭПП МЧС РОССИИ ИЛИ ФИЛИАЛА ФКУ ЦЭПП МЧС РОССИИ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06253" y="3789040"/>
            <a:ext cx="3714776" cy="1857388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ТЕЛЕФОНА ДОВЕРИЯ ТЕРРИТОРИАЛЬНОГО ОРГАНА ТОГО СУБЪЕКТА РФ, ГДЕ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ПРОИЗОШЛА ЧС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537" y="3789040"/>
            <a:ext cx="3655762" cy="1857388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ЧС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РЕГИОНАЛЬНОГО, МЕЖМУНИЦИПАЛЬНОГО ИЛИ МУНИЦИПАЛЬНОГО ХАРАКТЕРА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endCxn id="7" idx="1"/>
          </p:cNvCxnSpPr>
          <p:nvPr/>
        </p:nvCxnSpPr>
        <p:spPr>
          <a:xfrm flipV="1">
            <a:off x="3971988" y="2562691"/>
            <a:ext cx="934265" cy="25816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49029" y="4684653"/>
            <a:ext cx="857223" cy="15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47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7609"/>
            <a:ext cx="9144000" cy="922114"/>
          </a:xfrm>
        </p:spPr>
        <p:txBody>
          <a:bodyPr>
            <a:noAutofit/>
          </a:bodyPr>
          <a:lstStyle/>
          <a:p>
            <a:pPr marL="342900" lvl="0" indent="-228600" algn="ctr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Нормативная документация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7994410" cy="3663280"/>
          </a:xfrm>
        </p:spPr>
        <p:txBody>
          <a:bodyPr>
            <a:norm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Приказ МЧС России № 525 от 20.09.2011г., пункт 2.5.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  <a:tabLst>
                <a:tab pos="457200" algn="l"/>
              </a:tabLst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«Алгоритмы организации работы специалиста психологической службы, привлекаемого к ликвидации последствий чрезвычайной ситуации» от 03.02.2012г., приложение № 7.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ru-RU" sz="2800" b="1" dirty="0">
              <a:solidFill>
                <a:srgbClr val="0035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567" y="3175"/>
            <a:ext cx="2682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7" y="0"/>
            <a:ext cx="719137" cy="71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21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сполнительная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1499</Words>
  <Application>Microsoft Office PowerPoint</Application>
  <PresentationFormat>Экран (4:3)</PresentationFormat>
  <Paragraphs>256</Paragraphs>
  <Slides>32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NewsPrint</vt:lpstr>
      <vt:lpstr>   ОРГАНИЗАЦИЯ  И ПОРЯДОК  РАБОТЫ ПСИХОЛОГА  НА    ТЕЛЕФОНЕ «ГОРЯЧАЯ  ЛИНИЯ»  ПРИ ЧРЕЗВЫЧАЙНЫХ  СИТУАЦИЯХ И ПОЖАРАХ  </vt:lpstr>
      <vt:lpstr>ВАРИАНТЫ УПОТРЕБЛЕНИЯ ТЕРМИНА «ГОРЯЧАЯ ЛИНИЯ»</vt:lpstr>
      <vt:lpstr>«ГОРЯЧАЯ ЛИНИЯ» МЧС России</vt:lpstr>
      <vt:lpstr>ЦЕЛИ ОРГАНИЗАЦИИ Телефона  «Горячая Линия»</vt:lpstr>
      <vt:lpstr>ЗАДАЧИ ОРГАНИЗАЦИИ Телефона  «Горячая Линия»</vt:lpstr>
      <vt:lpstr>Телефон «Горячая Линия»  открывается при наличии:</vt:lpstr>
      <vt:lpstr>Презентация PowerPoint</vt:lpstr>
      <vt:lpstr>Презентация PowerPoint</vt:lpstr>
      <vt:lpstr>Нормативная документация</vt:lpstr>
      <vt:lpstr>Презентация PowerPoint</vt:lpstr>
      <vt:lpstr>Этапы Организации работы телефона «Горячая линия»</vt:lpstr>
      <vt:lpstr>Организационно-подготовительный этап</vt:lpstr>
      <vt:lpstr>Презентация PowerPoint</vt:lpstr>
      <vt:lpstr>Организация работы телефона «Горячая линия»</vt:lpstr>
      <vt:lpstr>Презентация PowerPoint</vt:lpstr>
      <vt:lpstr>Основной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Закрытие телефона «Горячая линия»  осуществляется если:</vt:lpstr>
      <vt:lpstr>Завершающий этап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И ПОРЯДОК  РАБОТЫ ПСИХОЛОГА  НА  ТЕЛЕФОНЕ   «ГОРЯЧАЯ  ЛИНИЯ»  В ЧРЕЗВЫЧАЙНЫХ  СИТУАЦИЯХ  И  ПРИ  ПОЖАРАХ</dc:title>
  <dc:creator>Катя</dc:creator>
  <cp:lastModifiedBy>Пятыгина А.</cp:lastModifiedBy>
  <cp:revision>77</cp:revision>
  <cp:lastPrinted>2014-07-02T14:34:51Z</cp:lastPrinted>
  <dcterms:created xsi:type="dcterms:W3CDTF">2014-07-02T17:52:40Z</dcterms:created>
  <dcterms:modified xsi:type="dcterms:W3CDTF">2019-03-20T12:41:40Z</dcterms:modified>
</cp:coreProperties>
</file>